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74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256" r:id="rId3"/>
    <p:sldId id="258" r:id="rId4"/>
    <p:sldId id="286" r:id="rId5"/>
    <p:sldId id="282" r:id="rId6"/>
    <p:sldId id="280" r:id="rId7"/>
    <p:sldId id="287" r:id="rId8"/>
    <p:sldId id="262" r:id="rId9"/>
    <p:sldId id="289" r:id="rId10"/>
    <p:sldId id="263" r:id="rId11"/>
    <p:sldId id="264" r:id="rId12"/>
    <p:sldId id="265" r:id="rId13"/>
    <p:sldId id="266" r:id="rId14"/>
    <p:sldId id="268" r:id="rId15"/>
    <p:sldId id="277" r:id="rId16"/>
    <p:sldId id="291" r:id="rId17"/>
    <p:sldId id="270" r:id="rId18"/>
    <p:sldId id="278" r:id="rId19"/>
    <p:sldId id="284" r:id="rId20"/>
    <p:sldId id="272" r:id="rId21"/>
    <p:sldId id="273" r:id="rId22"/>
    <p:sldId id="288" r:id="rId23"/>
    <p:sldId id="275" r:id="rId24"/>
    <p:sldId id="292" r:id="rId25"/>
    <p:sldId id="293" r:id="rId26"/>
    <p:sldId id="294" r:id="rId27"/>
    <p:sldId id="267" r:id="rId28"/>
    <p:sldId id="295" r:id="rId29"/>
    <p:sldId id="274" r:id="rId30"/>
  </p:sldIdLst>
  <p:sldSz cx="12192000" cy="6858000"/>
  <p:notesSz cx="7772400" cy="10058400"/>
  <p:defaultTextStyle>
    <a:defPPr>
      <a:defRPr lang="en-US"/>
    </a:defPPr>
    <a:lvl1pPr marL="0" algn="l" defTabSz="74003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70017" algn="l" defTabSz="74003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40035" algn="l" defTabSz="74003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10052" algn="l" defTabSz="74003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480070" algn="l" defTabSz="74003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850088" algn="l" defTabSz="74003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220106" algn="l" defTabSz="74003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590123" algn="l" defTabSz="74003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2960141" algn="l" defTabSz="74003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60" userDrawn="1">
          <p15:clr>
            <a:srgbClr val="A4A3A4"/>
          </p15:clr>
        </p15:guide>
        <p15:guide id="2" pos="34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49FF"/>
    <a:srgbClr val="0066FF"/>
    <a:srgbClr val="FF5353"/>
    <a:srgbClr val="FDBD95"/>
    <a:srgbClr val="D3EDCD"/>
    <a:srgbClr val="FFCC00"/>
    <a:srgbClr val="D9D9D9"/>
    <a:srgbClr val="7F3B08"/>
    <a:srgbClr val="B35806"/>
    <a:srgbClr val="E0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7269" autoAdjust="0"/>
  </p:normalViewPr>
  <p:slideViewPr>
    <p:cSldViewPr>
      <p:cViewPr varScale="1">
        <p:scale>
          <a:sx n="90" d="100"/>
          <a:sy n="90" d="100"/>
        </p:scale>
        <p:origin x="-96" y="-336"/>
      </p:cViewPr>
      <p:guideLst>
        <p:guide orient="horz" pos="1960"/>
        <p:guide pos="3483"/>
      </p:guideLst>
    </p:cSldViewPr>
  </p:slideViewPr>
  <p:outlineViewPr>
    <p:cViewPr>
      <p:scale>
        <a:sx n="33" d="100"/>
        <a:sy n="33" d="100"/>
      </p:scale>
      <p:origin x="0" y="687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04800" y="304800"/>
            <a:ext cx="3368675" cy="503238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1400" kern="0">
                <a:solidFill>
                  <a:srgbClr val="000000"/>
                </a:solidFill>
                <a:latin typeface="Georgia" charset="0"/>
              </a:defRPr>
            </a:lvl1pPr>
          </a:lstStyle>
          <a:p>
            <a:pPr>
              <a:tabLst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14800" y="304800"/>
            <a:ext cx="3368675" cy="50323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>
            <a:lvl1pPr algn="r">
              <a:defRPr sz="1400" kern="0">
                <a:solidFill>
                  <a:srgbClr val="000000"/>
                </a:solidFill>
                <a:latin typeface="Georgia" charset="0"/>
              </a:defRPr>
            </a:lvl1pPr>
          </a:lstStyle>
          <a:p>
            <a:pPr algn="r">
              <a:tabLst/>
            </a:pP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28600" y="9555162"/>
            <a:ext cx="3368675" cy="503238"/>
          </a:xfrm>
          <a:prstGeom prst="rect">
            <a:avLst/>
          </a:prstGeom>
          <a:noFill/>
        </p:spPr>
        <p:txBody>
          <a:bodyPr vert="horz"/>
          <a:lstStyle>
            <a:lvl1pPr algn="l">
              <a:defRPr sz="1400" kern="0">
                <a:solidFill>
                  <a:srgbClr val="000000"/>
                </a:solidFill>
                <a:latin typeface="Georgia" charset="0"/>
              </a:defRPr>
            </a:lvl1pPr>
          </a:lstStyle>
          <a:p>
            <a:pPr>
              <a:tabLst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14800" y="9555162"/>
            <a:ext cx="3368675" cy="50323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>
            <a:lvl1pPr algn="r">
              <a:defRPr sz="1400" kern="0">
                <a:solidFill>
                  <a:srgbClr val="000000"/>
                </a:solidFill>
                <a:latin typeface="Georgia" charset="0"/>
              </a:defRPr>
            </a:lvl1pPr>
          </a:lstStyle>
          <a:p>
            <a:pPr algn="r">
              <a:tabLst/>
            </a:pPr>
            <a:r>
              <a:rPr lang="en-US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95309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square" lIns="0" tIns="0" rIns="0" bIns="0" anchorCtr="0"/>
          <a:lstStyle>
            <a:lvl1pPr algn="l">
              <a:defRPr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square" lIns="0" tIns="0" rIns="0" bIns="0" anchorCtr="0"/>
          <a:lstStyle>
            <a:lvl1pPr algn="r">
              <a:defRPr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wrap="square" lIns="0" tIns="0" rIns="0" bIns="0" anchor="ctr" anchorCtr="0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square" lIns="0" tIns="0" rIns="0" bIns="0" anchorCtr="0"/>
          <a:lstStyle/>
          <a:p>
            <a:pPr lvl="0"/>
            <a:r>
              <a:rPr lang="en-US" smtClean="0"/>
              <a:t>Click to edit the notes format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algn="l">
              <a:defRPr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algn="r">
              <a:defRPr sz="1400" kern="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r>
              <a:rPr lang="en-US" dirty="0" smtClean="0"/>
              <a:t>&lt;number&gt;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81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4814" indent="-174814" algn="l" defTabSz="740035" rtl="0" eaLnBrk="1" latinLnBrk="0" hangingPunct="1">
      <a:defRPr sz="1600" kern="1200">
        <a:solidFill>
          <a:srgbClr val="000000"/>
        </a:solidFill>
        <a:latin typeface="Arial"/>
        <a:ea typeface="+mn-ea"/>
        <a:cs typeface="+mn-cs"/>
      </a:defRPr>
    </a:lvl1pPr>
    <a:lvl2pPr marL="370017" algn="l" defTabSz="7400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40035" algn="l" defTabSz="7400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10052" algn="l" defTabSz="7400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80070" algn="l" defTabSz="7400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50088" algn="l" defTabSz="7400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20106" algn="l" defTabSz="7400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90123" algn="l" defTabSz="7400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60141" algn="l" defTabSz="74003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ln/>
        </p:spPr>
      </p:sp>
      <p:sp>
        <p:nvSpPr>
          <p:cNvPr id="3" name="Notes Placeholder 2"/>
          <p:cNvSpPr>
            <a:spLocks noGrp="1" noRot="1" noChangeAspect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noFill/>
          <a:ln/>
        </p:spPr>
        <p:txBody>
          <a:bodyPr wrap="square" lIns="0" tIns="0" rIns="0" bIns="0" anchorCtr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917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&lt;number&gt;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64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56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Tetrahedral mesh segmented from CT of pig heart</a:t>
            </a:r>
          </a:p>
          <a:p>
            <a:pPr lvl="1"/>
            <a:r>
              <a:rPr lang="en-US" dirty="0" smtClean="0"/>
              <a:t>Per node n-dimensional voltages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&lt;number&gt;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0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/>
              <a:t>&lt;number&gt;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9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gif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tif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0351" y="911026"/>
            <a:ext cx="1587451" cy="128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1" y="482600"/>
            <a:ext cx="9496678" cy="21427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 cap="small" baseline="0">
                <a:latin typeface="Gill Sans MT" panose="020B05020201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0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08724" tIns="54365" rIns="108724" bIns="5436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725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812852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108754" tIns="54379" rIns="108754" bIns="54379" anchor="ctr"/>
          <a:lstStyle/>
          <a:p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5745480"/>
            <a:ext cx="12192001" cy="111252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16" y="5745480"/>
            <a:ext cx="2110155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544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5745480"/>
            <a:ext cx="2083441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r="4826"/>
          <a:stretch/>
        </p:blipFill>
        <p:spPr bwMode="auto">
          <a:xfrm>
            <a:off x="8411830" y="5745480"/>
            <a:ext cx="183414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9" y="5745480"/>
            <a:ext cx="1925052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68" y="5745480"/>
            <a:ext cx="2209288" cy="109728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1" y="3000375"/>
            <a:ext cx="10977432" cy="2486025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lang="en-US" sz="3200" dirty="0" smtClean="0">
                <a:latin typeface="Gill Sans MT" panose="020B0502020104020203" pitchFamily="34" charset="0"/>
              </a:defRPr>
            </a:lvl1pPr>
            <a:lvl2pPr marL="543624" indent="0" algn="ctr">
              <a:buNone/>
              <a:defRPr/>
            </a:lvl2pPr>
            <a:lvl3pPr marL="1087251" indent="0" algn="ctr">
              <a:buNone/>
              <a:defRPr/>
            </a:lvl3pPr>
            <a:lvl4pPr marL="1630878" indent="0" algn="ctr">
              <a:buNone/>
              <a:defRPr/>
            </a:lvl4pPr>
            <a:lvl5pPr marL="2174501" indent="0" algn="ctr">
              <a:buNone/>
              <a:defRPr/>
            </a:lvl5pPr>
            <a:lvl6pPr marL="2718126" indent="0" algn="ctr">
              <a:buNone/>
              <a:defRPr/>
            </a:lvl6pPr>
            <a:lvl7pPr marL="3261753" indent="0" algn="ctr">
              <a:buNone/>
              <a:defRPr/>
            </a:lvl7pPr>
            <a:lvl8pPr marL="3805374" indent="0" algn="ctr">
              <a:buNone/>
              <a:defRPr/>
            </a:lvl8pPr>
            <a:lvl9pPr marL="43490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0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410" y="827732"/>
            <a:ext cx="6429179" cy="5202536"/>
          </a:xfrm>
        </p:spPr>
        <p:txBody>
          <a:bodyPr anchor="ctr"/>
          <a:lstStyle>
            <a:lvl1pPr marL="0" indent="0" algn="r" defTabSz="321457">
              <a:lnSpc>
                <a:spcPct val="90000"/>
              </a:lnSpc>
              <a:spcBef>
                <a:spcPts val="0"/>
              </a:spcBef>
              <a:spcAft>
                <a:spcPts val="844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marL="0" indent="10046"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3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4328" y="827732"/>
            <a:ext cx="5143343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4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7246" y="827732"/>
            <a:ext cx="3857507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4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5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20965" y="827732"/>
            <a:ext cx="5707114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4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738352" y="827732"/>
            <a:ext cx="4982613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4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8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410" y="827732"/>
            <a:ext cx="6429179" cy="77961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81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493" y="827732"/>
            <a:ext cx="7715014" cy="77961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4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827732"/>
            <a:ext cx="9000850" cy="77961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9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1410" y="267891"/>
            <a:ext cx="6429179" cy="77961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2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493" y="267891"/>
            <a:ext cx="7715014" cy="1232297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2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_title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267891"/>
            <a:ext cx="9000850" cy="779612"/>
          </a:xfrm>
        </p:spPr>
        <p:txBody>
          <a:bodyPr anchor="ctr"/>
          <a:lstStyle>
            <a:lvl1pPr marL="0" indent="0" algn="r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4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2"/>
            <a:ext cx="5144373" cy="5202536"/>
          </a:xfrm>
        </p:spPr>
        <p:txBody>
          <a:bodyPr anchor="ctr"/>
          <a:lstStyle>
            <a:lvl1pPr marL="0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574646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>
                <a:latin typeface="Gill Sans MT" panose="020B0502020104020203" pitchFamily="34" charset="0"/>
              </a:defRPr>
            </a:lvl2pPr>
            <a:lvl3pPr algn="r">
              <a:buClr>
                <a:schemeClr val="bg1"/>
              </a:buClr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1301" y="827732"/>
            <a:ext cx="6023872" cy="5202536"/>
          </a:xfrm>
        </p:spPr>
        <p:txBody>
          <a:bodyPr anchor="ctr"/>
          <a:lstStyle>
            <a:lvl1pPr>
              <a:defRPr>
                <a:latin typeface="Gill Sans MT" panose="020B0502020104020203" pitchFamily="34" charset="0"/>
              </a:defRPr>
            </a:lvl1pPr>
            <a:lvl2pPr>
              <a:defRPr>
                <a:latin typeface="Gill Sans MT" panose="020B0502020104020203" pitchFamily="34" charset="0"/>
              </a:defRPr>
            </a:lvl2pPr>
            <a:lvl3pPr>
              <a:defRPr>
                <a:latin typeface="Gill Sans MT" panose="020B0502020104020203" pitchFamily="34" charset="0"/>
              </a:defRPr>
            </a:lvl3pPr>
            <a:lvl4pPr>
              <a:defRPr>
                <a:latin typeface="Gill Sans MT" panose="020B0502020104020203" pitchFamily="34" charset="0"/>
              </a:defRPr>
            </a:lvl4pPr>
            <a:lvl5pP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4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3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4038600"/>
            <a:ext cx="5144373" cy="1991668"/>
          </a:xfrm>
        </p:spPr>
        <p:txBody>
          <a:bodyPr anchor="ctr"/>
          <a:lstStyle>
            <a:lvl1pPr marL="54861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/>
            </a:lvl1pPr>
            <a:lvl2pPr marL="894213" indent="-342882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800"/>
            </a:lvl2pPr>
            <a:lvl3pPr algn="r">
              <a:buClr>
                <a:schemeClr val="bg1"/>
              </a:buClr>
              <a:defRPr/>
            </a:lvl3pPr>
            <a:lvl4pPr algn="r">
              <a:buClr>
                <a:schemeClr val="bg1"/>
              </a:buClr>
              <a:defRPr/>
            </a:lvl4pPr>
            <a:lvl5pPr algn="r">
              <a:buClr>
                <a:schemeClr val="bg1"/>
              </a:buCl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3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066806"/>
            <a:ext cx="109728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9718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07827" indent="0" algn="ctr">
              <a:buNone/>
              <a:defRPr/>
            </a:lvl2pPr>
            <a:lvl3pPr marL="815657" indent="0" algn="ctr">
              <a:buNone/>
              <a:defRPr/>
            </a:lvl3pPr>
            <a:lvl4pPr marL="1223485" indent="0" algn="ctr">
              <a:buNone/>
              <a:defRPr/>
            </a:lvl4pPr>
            <a:lvl5pPr marL="1631312" indent="0" algn="ctr">
              <a:buNone/>
              <a:defRPr/>
            </a:lvl5pPr>
            <a:lvl6pPr marL="2039141" indent="0" algn="ctr">
              <a:buNone/>
              <a:defRPr/>
            </a:lvl6pPr>
            <a:lvl7pPr marL="2446969" indent="0" algn="ctr">
              <a:buNone/>
              <a:defRPr/>
            </a:lvl7pPr>
            <a:lvl8pPr marL="2854795" indent="0" algn="ctr">
              <a:buNone/>
              <a:defRPr/>
            </a:lvl8pPr>
            <a:lvl9pPr marL="3262625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7924800" y="5410204"/>
            <a:ext cx="4165600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81562" tIns="40783" rIns="81562" bIns="4078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156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410204"/>
            <a:ext cx="4165600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81562" tIns="40783" rIns="81562" bIns="4078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1565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SCI_logo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21211" y="5257800"/>
            <a:ext cx="3471589" cy="1143000"/>
          </a:xfrm>
          <a:prstGeom prst="rect">
            <a:avLst/>
          </a:prstGeom>
        </p:spPr>
      </p:pic>
      <p:pic>
        <p:nvPicPr>
          <p:cNvPr id="36865" name="Picture 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7200" y="5058650"/>
            <a:ext cx="3048000" cy="157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81546" tIns="40775" rIns="81546" bIns="4077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155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0" y="482606"/>
            <a:ext cx="10617200" cy="1650995"/>
          </a:xfrm>
        </p:spPr>
        <p:txBody>
          <a:bodyPr>
            <a:normAutofit/>
          </a:bodyPr>
          <a:lstStyle>
            <a:lvl1pPr algn="l">
              <a:defRPr sz="3600" b="0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8026410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81546" tIns="40775" rIns="81546" bIns="4077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155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" y="5486400"/>
            <a:ext cx="4165601" cy="137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81546" tIns="40775" rIns="81546" bIns="4077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8155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SCI_logo.tif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448800" y="3840480"/>
            <a:ext cx="2194560" cy="777240"/>
          </a:xfrm>
          <a:prstGeom prst="rect">
            <a:avLst/>
          </a:prstGeom>
        </p:spPr>
      </p:pic>
      <p:pic>
        <p:nvPicPr>
          <p:cNvPr id="36865" name="Picture 1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19360" y="2773682"/>
            <a:ext cx="1524000" cy="960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4"/>
          <p:cNvSpPr>
            <a:spLocks noChangeShapeType="1"/>
          </p:cNvSpPr>
          <p:nvPr userDrawn="1"/>
        </p:nvSpPr>
        <p:spPr bwMode="auto">
          <a:xfrm>
            <a:off x="749300" y="2362200"/>
            <a:ext cx="106934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81568" tIns="40786" rIns="81568" bIns="40786" anchor="ctr"/>
          <a:lstStyle/>
          <a:p>
            <a:endParaRPr lang="en-US" sz="1500"/>
          </a:p>
        </p:txBody>
      </p:sp>
      <p:pic>
        <p:nvPicPr>
          <p:cNvPr id="2050" name="Picture 2" descr="The University of Utah"/>
          <p:cNvPicPr>
            <a:picLocks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4" r="46667"/>
          <a:stretch/>
        </p:blipFill>
        <p:spPr bwMode="auto">
          <a:xfrm>
            <a:off x="9448800" y="4724400"/>
            <a:ext cx="2194560" cy="5943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-1" y="6267061"/>
            <a:ext cx="11548535" cy="59094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2" descr="http://www.cspaul.com/publications/teasers/Cui.2010.TVCG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25" y="5867400"/>
            <a:ext cx="2110155" cy="97536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cspaul.com/publications/teasers/Popescu.2010.TVCG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58" y="5867400"/>
            <a:ext cx="1925052" cy="97536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www.cspaul.com/publications/teasers/Rosen.2011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" y="5867400"/>
            <a:ext cx="2083441" cy="97536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cspaul.com/publications/teasers/Hoffmann.2006.JEI.jpg"/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" r="-602"/>
          <a:stretch/>
        </p:blipFill>
        <p:spPr bwMode="auto">
          <a:xfrm>
            <a:off x="8319149" y="5867400"/>
            <a:ext cx="1942451" cy="97536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://www.cspaul.com/publications/teasers/Rosen.2011.CGA.jp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915" y="5867400"/>
            <a:ext cx="1925052" cy="97536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cspaul.com/publications/teasers/Rosen.2008.TVCG.jpg"/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/>
          <a:stretch/>
        </p:blipFill>
        <p:spPr bwMode="auto">
          <a:xfrm>
            <a:off x="6149484" y="5867400"/>
            <a:ext cx="2159389" cy="97536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9" y="2590800"/>
            <a:ext cx="8496292" cy="2895600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2400" dirty="0" smtClean="0">
                <a:latin typeface="Calibri" pitchFamily="34" charset="0"/>
              </a:defRPr>
            </a:lvl1pPr>
            <a:lvl2pPr marL="407749" indent="0" algn="ctr">
              <a:buNone/>
              <a:defRPr/>
            </a:lvl2pPr>
            <a:lvl3pPr marL="815501" indent="0" algn="ctr">
              <a:buNone/>
              <a:defRPr/>
            </a:lvl3pPr>
            <a:lvl4pPr marL="1223251" indent="0" algn="ctr">
              <a:buNone/>
              <a:defRPr/>
            </a:lvl4pPr>
            <a:lvl5pPr marL="1631000" indent="0" algn="ctr">
              <a:buNone/>
              <a:defRPr/>
            </a:lvl5pPr>
            <a:lvl6pPr marL="2038750" indent="0" algn="ctr">
              <a:buNone/>
              <a:defRPr/>
            </a:lvl6pPr>
            <a:lvl7pPr marL="2446501" indent="0" algn="ctr">
              <a:buNone/>
              <a:defRPr/>
            </a:lvl7pPr>
            <a:lvl8pPr marL="2854248" indent="0" algn="ctr">
              <a:buNone/>
              <a:defRPr/>
            </a:lvl8pPr>
            <a:lvl9pPr marL="3261999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9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2" y="0"/>
            <a:ext cx="11984801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30091"/>
            <a:ext cx="12090400" cy="762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1" y="2737734"/>
            <a:ext cx="11478683" cy="3510675"/>
          </a:xfrm>
        </p:spPr>
        <p:txBody>
          <a:bodyPr>
            <a:normAutofit/>
          </a:bodyPr>
          <a:lstStyle>
            <a:lvl1pPr algn="ctr">
              <a:buNone/>
              <a:defRPr>
                <a:solidFill>
                  <a:schemeClr val="tx1"/>
                </a:solidFill>
              </a:defRPr>
            </a:lvl1pPr>
            <a:lvl2pPr algn="ctr">
              <a:buClrTx/>
              <a:buNone/>
              <a:defRPr>
                <a:solidFill>
                  <a:schemeClr val="tx1"/>
                </a:solidFill>
              </a:defRPr>
            </a:lvl2pPr>
            <a:lvl3pPr algn="ctr">
              <a:buClrTx/>
              <a:buNone/>
              <a:defRPr>
                <a:solidFill>
                  <a:schemeClr val="tx1"/>
                </a:solidFill>
              </a:defRPr>
            </a:lvl3pPr>
            <a:lvl4pPr algn="ctr">
              <a:buClrTx/>
              <a:buNone/>
              <a:defRPr>
                <a:solidFill>
                  <a:schemeClr val="tx1"/>
                </a:solidFill>
              </a:defRPr>
            </a:lvl4pPr>
            <a:lvl5pPr algn="ctr">
              <a:buClr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w/ Re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2" y="0"/>
            <a:ext cx="11984801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19200" y="6248400"/>
            <a:ext cx="9753600" cy="381000"/>
          </a:xfrm>
        </p:spPr>
        <p:txBody>
          <a:bodyPr anchor="b">
            <a:normAutofit/>
          </a:bodyPr>
          <a:lstStyle>
            <a:lvl1pPr marL="0" indent="0" algn="ctr">
              <a:buFont typeface="+mj-lt"/>
              <a:buNone/>
              <a:defRPr sz="900" b="0">
                <a:solidFill>
                  <a:schemeClr val="tx1"/>
                </a:solidFill>
              </a:defRPr>
            </a:lvl1pPr>
            <a:lvl2pPr marL="413493" indent="0" algn="ctr">
              <a:buNone/>
              <a:defRPr sz="900" b="0">
                <a:solidFill>
                  <a:schemeClr val="tx1"/>
                </a:solidFill>
              </a:defRPr>
            </a:lvl2pPr>
            <a:lvl3pPr algn="ctr">
              <a:defRPr sz="900" b="0">
                <a:solidFill>
                  <a:schemeClr val="tx1"/>
                </a:solidFill>
              </a:defRPr>
            </a:lvl3pPr>
            <a:lvl4pPr algn="ctr">
              <a:defRPr sz="900" b="0">
                <a:solidFill>
                  <a:schemeClr val="tx1"/>
                </a:solidFill>
              </a:defRPr>
            </a:lvl4pPr>
            <a:lvl5pPr algn="ctr"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216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02" y="0"/>
            <a:ext cx="11984801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/ Re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19200" y="6248400"/>
            <a:ext cx="9753600" cy="381000"/>
          </a:xfrm>
        </p:spPr>
        <p:txBody>
          <a:bodyPr anchor="b">
            <a:normAutofit/>
          </a:bodyPr>
          <a:lstStyle>
            <a:lvl1pPr algn="ctr">
              <a:defRPr sz="900" b="0">
                <a:solidFill>
                  <a:schemeClr val="tx1"/>
                </a:solidFill>
              </a:defRPr>
            </a:lvl1pPr>
            <a:lvl2pPr algn="ctr">
              <a:defRPr sz="900" b="0">
                <a:solidFill>
                  <a:schemeClr val="tx1"/>
                </a:solidFill>
              </a:defRPr>
            </a:lvl2pPr>
            <a:lvl3pPr algn="ctr">
              <a:defRPr sz="900" b="0">
                <a:solidFill>
                  <a:schemeClr val="tx1"/>
                </a:solidFill>
              </a:defRPr>
            </a:lvl3pPr>
            <a:lvl4pPr algn="ctr">
              <a:defRPr sz="900" b="0">
                <a:solidFill>
                  <a:schemeClr val="tx1"/>
                </a:solidFill>
              </a:defRPr>
            </a:lvl4pPr>
            <a:lvl5pPr algn="ctr"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7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1" y="1173480"/>
            <a:ext cx="11478683" cy="4846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38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2"/>
            <a:ext cx="3857507" cy="5202536"/>
          </a:xfrm>
        </p:spPr>
        <p:txBody>
          <a:bodyPr anchor="ctr"/>
          <a:lstStyle>
            <a:lvl1pPr marL="32592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>
                <a:latin typeface="Gill Sans MT" panose="020B0502020104020203" pitchFamily="34" charset="0"/>
              </a:defRPr>
            </a:lvl1pPr>
            <a:lvl2pPr marL="325922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325922" indent="0" algn="r">
              <a:buClr>
                <a:schemeClr val="bg1"/>
              </a:buClr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3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6:9 (w/ Re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1" y="1173480"/>
            <a:ext cx="11478683" cy="4846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19200" y="6248400"/>
            <a:ext cx="9753600" cy="381000"/>
          </a:xfrm>
        </p:spPr>
        <p:txBody>
          <a:bodyPr anchor="b">
            <a:normAutofit/>
          </a:bodyPr>
          <a:lstStyle>
            <a:lvl1pPr algn="ctr">
              <a:defRPr sz="900" b="0">
                <a:solidFill>
                  <a:schemeClr val="tx1"/>
                </a:solidFill>
              </a:defRPr>
            </a:lvl1pPr>
            <a:lvl2pPr algn="ctr">
              <a:defRPr sz="900" b="0">
                <a:solidFill>
                  <a:schemeClr val="tx1"/>
                </a:solidFill>
              </a:defRPr>
            </a:lvl2pPr>
            <a:lvl3pPr algn="ctr">
              <a:defRPr sz="900" b="0">
                <a:solidFill>
                  <a:schemeClr val="tx1"/>
                </a:solidFill>
              </a:defRPr>
            </a:lvl3pPr>
            <a:lvl4pPr algn="ctr">
              <a:defRPr sz="900" b="0">
                <a:solidFill>
                  <a:schemeClr val="tx1"/>
                </a:solidFill>
              </a:defRPr>
            </a:lvl4pPr>
            <a:lvl5pPr algn="ctr"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8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deo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914403"/>
            <a:ext cx="9473184" cy="533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3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4:3 (w/ Re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914403"/>
            <a:ext cx="9473184" cy="533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62" tIns="40783" rIns="81562" bIns="40783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219200" y="6248400"/>
            <a:ext cx="9753600" cy="381000"/>
          </a:xfrm>
        </p:spPr>
        <p:txBody>
          <a:bodyPr anchor="b">
            <a:normAutofit/>
          </a:bodyPr>
          <a:lstStyle>
            <a:lvl1pPr algn="ctr">
              <a:defRPr sz="900" b="0">
                <a:solidFill>
                  <a:schemeClr val="tx1"/>
                </a:solidFill>
              </a:defRPr>
            </a:lvl1pPr>
            <a:lvl2pPr algn="ctr">
              <a:defRPr sz="900" b="0">
                <a:solidFill>
                  <a:schemeClr val="tx1"/>
                </a:solidFill>
              </a:defRPr>
            </a:lvl2pPr>
            <a:lvl3pPr algn="ctr">
              <a:defRPr sz="900" b="0">
                <a:solidFill>
                  <a:schemeClr val="tx1"/>
                </a:solidFill>
              </a:defRPr>
            </a:lvl3pPr>
            <a:lvl4pPr algn="ctr">
              <a:defRPr sz="900" b="0">
                <a:solidFill>
                  <a:schemeClr val="tx1"/>
                </a:solidFill>
              </a:defRPr>
            </a:lvl4pPr>
            <a:lvl5pPr algn="ctr"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0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577" y="6247905"/>
            <a:ext cx="2840124" cy="472896"/>
          </a:xfrm>
          <a:prstGeom prst="rect">
            <a:avLst/>
          </a:prstGeom>
        </p:spPr>
        <p:txBody>
          <a:bodyPr lIns="74004" tIns="37001" rIns="74004" bIns="37001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9406" y="6247905"/>
            <a:ext cx="3864189" cy="472896"/>
          </a:xfrm>
          <a:prstGeom prst="rect">
            <a:avLst/>
          </a:prstGeom>
        </p:spPr>
        <p:txBody>
          <a:bodyPr lIns="74004" tIns="37001" rIns="74004" bIns="3700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‹#›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827732"/>
            <a:ext cx="5144373" cy="5202536"/>
          </a:xfrm>
        </p:spPr>
        <p:txBody>
          <a:bodyPr anchor="ctr"/>
          <a:lstStyle>
            <a:lvl1pPr marL="32592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>
                <a:latin typeface="Gill Sans MT" panose="020B0502020104020203" pitchFamily="34" charset="0"/>
              </a:defRPr>
            </a:lvl1pPr>
            <a:lvl2pPr marL="325922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325922" indent="0" algn="r">
              <a:buClr>
                <a:schemeClr val="bg1"/>
              </a:buClr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7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2"/>
            <a:ext cx="6429179" cy="5202536"/>
          </a:xfrm>
        </p:spPr>
        <p:txBody>
          <a:bodyPr anchor="ctr"/>
          <a:lstStyle>
            <a:lvl1pPr marL="32592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>
                <a:latin typeface="Gill Sans MT" panose="020B0502020104020203" pitchFamily="34" charset="0"/>
              </a:defRPr>
            </a:lvl1pPr>
            <a:lvl2pPr marL="325922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325922" indent="0" algn="r">
              <a:buClr>
                <a:schemeClr val="bg1"/>
              </a:buClr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266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2"/>
            <a:ext cx="7715014" cy="5202536"/>
          </a:xfrm>
        </p:spPr>
        <p:txBody>
          <a:bodyPr anchor="ctr"/>
          <a:lstStyle>
            <a:lvl1pPr marL="32592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>
                <a:latin typeface="Gill Sans MT" panose="020B0502020104020203" pitchFamily="34" charset="0"/>
              </a:defRPr>
            </a:lvl1pPr>
            <a:lvl2pPr marL="325922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325922" indent="0" algn="r">
              <a:buClr>
                <a:schemeClr val="bg1"/>
              </a:buClr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266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27732"/>
            <a:ext cx="9000850" cy="5202536"/>
          </a:xfrm>
        </p:spPr>
        <p:txBody>
          <a:bodyPr anchor="ctr"/>
          <a:lstStyle>
            <a:lvl1pPr marL="325922" indent="0" algn="r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4000" u="sng" cap="small" baseline="0">
                <a:latin typeface="Gill Sans MT" panose="020B0502020104020203" pitchFamily="34" charset="0"/>
              </a:defRPr>
            </a:lvl1pPr>
            <a:lvl2pPr marL="325922" indent="0" algn="r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3199">
                <a:latin typeface="Gill Sans MT" panose="020B0502020104020203" pitchFamily="34" charset="0"/>
              </a:defRPr>
            </a:lvl2pPr>
            <a:lvl3pPr marL="325922" indent="0" algn="r">
              <a:buClr>
                <a:schemeClr val="bg1"/>
              </a:buClr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1266" u="none" kern="0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78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5575" y="827732"/>
            <a:ext cx="9000850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4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marL="0" indent="0"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81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_content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482600"/>
            <a:ext cx="12192000" cy="50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121916" tIns="60958" rIns="121916" bIns="6095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smtClean="0">
              <a:ln>
                <a:solidFill>
                  <a:srgbClr val="000000"/>
                </a:solidFill>
              </a:ln>
              <a:solidFill>
                <a:srgbClr val="000000"/>
              </a:solidFill>
              <a:effectLst/>
              <a:latin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38493" y="827732"/>
            <a:ext cx="7715014" cy="5202536"/>
          </a:xfrm>
        </p:spPr>
        <p:txBody>
          <a:bodyPr anchor="ctr"/>
          <a:lstStyle>
            <a:lvl1pPr marL="0" indent="0" algn="r">
              <a:lnSpc>
                <a:spcPct val="90000"/>
              </a:lnSpc>
              <a:spcBef>
                <a:spcPts val="0"/>
              </a:spcBef>
              <a:spcAft>
                <a:spcPts val="844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tabLst/>
              <a:defRPr sz="4000" u="sng" cap="small" baseline="0">
                <a:latin typeface="Gill Sans MT" panose="020B0502020104020203" pitchFamily="34" charset="0"/>
              </a:defRPr>
            </a:lvl1pPr>
            <a:lvl2pPr marL="0" indent="0" algn="r" defTabSz="117469">
              <a:spcBef>
                <a:spcPts val="1266"/>
              </a:spcBef>
              <a:spcAft>
                <a:spcPts val="0"/>
              </a:spcAft>
              <a:buClr>
                <a:schemeClr val="bg1"/>
              </a:buClr>
              <a:buSzPct val="25000"/>
              <a:buFont typeface="Arial" panose="020B0604020202020204" pitchFamily="34" charset="0"/>
              <a:buChar char="•"/>
              <a:defRPr sz="3200">
                <a:latin typeface="Gill Sans MT" panose="020B0502020104020203" pitchFamily="34" charset="0"/>
              </a:defRPr>
            </a:lvl2pPr>
            <a:lvl3pPr marL="0" indent="10046" algn="r">
              <a:buClr>
                <a:schemeClr val="bg1"/>
              </a:buClr>
              <a:buSzPct val="25000"/>
              <a:defRPr sz="2400">
                <a:latin typeface="Gill Sans MT" panose="020B0502020104020203" pitchFamily="34" charset="0"/>
              </a:defRPr>
            </a:lvl3pPr>
            <a:lvl4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4pPr>
            <a:lvl5pPr algn="r">
              <a:buClr>
                <a:schemeClr val="bg1"/>
              </a:buClr>
              <a:buSzPct val="25000"/>
              <a:defRPr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756587" y="6536531"/>
            <a:ext cx="6429179" cy="321469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87" u="none" cap="small" baseline="0">
                <a:latin typeface="Gill Sans MT" panose="020B0502020104020203" pitchFamily="34" charset="0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6" u="none">
                <a:latin typeface="Gill Sans MT" panose="020B0502020104020203" pitchFamily="34" charset="0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266" u="none">
                <a:latin typeface="Gill Sans MT" panose="020B0502020104020203" pitchFamily="34" charset="0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984" u="none">
                <a:latin typeface="Gill Sans MT" panose="020B0502020104020203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2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14" Type="http://schemas.openxmlformats.org/officeDocument/2006/relationships/image" Target="../media/image8.jpeg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87441" y="6048131"/>
            <a:ext cx="1004559" cy="8036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BF48-6E0A-4E37-BB05-8DF70571673D}" type="datetimeFigureOut">
              <a:rPr lang="en-US" smtClean="0"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DC48-6C90-4ACC-914B-6AEB40FF2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2942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1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29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47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1600" y="0"/>
            <a:ext cx="119888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0724" tIns="39654" rIns="80724" bIns="39654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Sample Title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1951" y="914403"/>
            <a:ext cx="11478683" cy="533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0724" tIns="39654" rIns="80724" bIns="396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3956" name="Line 4"/>
          <p:cNvSpPr>
            <a:spLocks noChangeShapeType="1"/>
          </p:cNvSpPr>
          <p:nvPr/>
        </p:nvSpPr>
        <p:spPr bwMode="auto">
          <a:xfrm>
            <a:off x="137591" y="762000"/>
            <a:ext cx="11933767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81571" tIns="40787" rIns="81571" bIns="40787" anchor="ctr"/>
          <a:lstStyle/>
          <a:p>
            <a:endParaRPr lang="en-US" sz="1500"/>
          </a:p>
        </p:txBody>
      </p:sp>
      <p:pic>
        <p:nvPicPr>
          <p:cNvPr id="9" name="Picture 65" descr="C:\Documents and Settings\hansen\Desktop\NCRR\SCI_logo.jpg"/>
          <p:cNvPicPr>
            <a:picLocks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" y="6324603"/>
            <a:ext cx="1158240" cy="368300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83680"/>
            <a:ext cx="121920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1571" tIns="40787" rIns="81571" bIns="40787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fld id="{1FE4E2C9-B57D-413E-AD3A-73F9C5598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1"/>
          <p:cNvPicPr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358880" y="6380480"/>
            <a:ext cx="7315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2800">
          <a:solidFill>
            <a:srgbClr val="FFCC00"/>
          </a:solidFill>
          <a:latin typeface="Arial" charset="0"/>
        </a:defRPr>
      </a:lvl2pPr>
      <a:lvl3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2800">
          <a:solidFill>
            <a:srgbClr val="FFCC00"/>
          </a:solidFill>
          <a:latin typeface="Arial" charset="0"/>
        </a:defRPr>
      </a:lvl3pPr>
      <a:lvl4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2800">
          <a:solidFill>
            <a:srgbClr val="FFCC00"/>
          </a:solidFill>
          <a:latin typeface="Arial" charset="0"/>
        </a:defRPr>
      </a:lvl4pPr>
      <a:lvl5pPr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2800">
          <a:solidFill>
            <a:srgbClr val="FFCC00"/>
          </a:solidFill>
          <a:latin typeface="Arial" charset="0"/>
        </a:defRPr>
      </a:lvl5pPr>
      <a:lvl6pPr marL="407869"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2800">
          <a:solidFill>
            <a:srgbClr val="FFCC00"/>
          </a:solidFill>
          <a:latin typeface="Arial" charset="0"/>
        </a:defRPr>
      </a:lvl6pPr>
      <a:lvl7pPr marL="815741"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2800">
          <a:solidFill>
            <a:srgbClr val="FFCC00"/>
          </a:solidFill>
          <a:latin typeface="Arial" charset="0"/>
        </a:defRPr>
      </a:lvl7pPr>
      <a:lvl8pPr marL="1223612"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2800">
          <a:solidFill>
            <a:srgbClr val="FFCC00"/>
          </a:solidFill>
          <a:latin typeface="Arial" charset="0"/>
        </a:defRPr>
      </a:lvl8pPr>
      <a:lvl9pPr marL="1631481" algn="l" rtl="0" eaLnBrk="1" fontAlgn="base" hangingPunct="1">
        <a:lnSpc>
          <a:spcPct val="88000"/>
        </a:lnSpc>
        <a:spcBef>
          <a:spcPct val="0"/>
        </a:spcBef>
        <a:spcAft>
          <a:spcPct val="0"/>
        </a:spcAft>
        <a:defRPr sz="2800">
          <a:solidFill>
            <a:srgbClr val="FFCC00"/>
          </a:solidFill>
          <a:latin typeface="Arial" charset="0"/>
        </a:defRPr>
      </a:lvl9pPr>
    </p:titleStyle>
    <p:bodyStyle>
      <a:lvl1pPr marL="407869" indent="-407869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64201" indent="-250671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Tx/>
        <a:buSzPct val="100000"/>
        <a:buChar char="•"/>
        <a:defRPr sz="2500">
          <a:solidFill>
            <a:schemeClr val="tx1"/>
          </a:solidFill>
          <a:latin typeface="+mn-lt"/>
        </a:defRPr>
      </a:lvl2pPr>
      <a:lvl3pPr marL="1062164" indent="-246420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Tx/>
        <a:buSzPct val="100000"/>
        <a:buFont typeface="Arial" pitchFamily="34" charset="0"/>
        <a:buChar char="•"/>
        <a:defRPr sz="2100">
          <a:solidFill>
            <a:schemeClr val="tx1"/>
          </a:solidFill>
          <a:latin typeface="+mn-lt"/>
        </a:defRPr>
      </a:lvl3pPr>
      <a:lvl4pPr marL="1317082" indent="-152951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Tx/>
        <a:buSzPct val="100000"/>
        <a:buFont typeface="Arial" pitchFamily="34" charset="0"/>
        <a:buChar char="•"/>
        <a:defRPr sz="1600" b="0">
          <a:solidFill>
            <a:schemeClr val="tx1"/>
          </a:solidFill>
          <a:latin typeface="+mn-lt"/>
        </a:defRPr>
      </a:lvl4pPr>
      <a:lvl5pPr marL="1572001" indent="-152951" algn="l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Tx/>
        <a:buSzPct val="100000"/>
        <a:buFont typeface="Arial" pitchFamily="34" charset="0"/>
        <a:buChar char="•"/>
        <a:defRPr sz="1500" b="0">
          <a:solidFill>
            <a:schemeClr val="tx1"/>
          </a:solidFill>
          <a:latin typeface="+mn-lt"/>
        </a:defRPr>
      </a:lvl5pPr>
      <a:lvl6pPr marL="1979871" indent="-152951" algn="l" rtl="0" eaLnBrk="1" fontAlgn="base" hangingPunct="1">
        <a:lnSpc>
          <a:spcPct val="88000"/>
        </a:lnSpc>
        <a:spcBef>
          <a:spcPct val="30000"/>
        </a:spcBef>
        <a:spcAft>
          <a:spcPct val="0"/>
        </a:spcAft>
        <a:buClr>
          <a:srgbClr val="FFFF66"/>
        </a:buClr>
        <a:buSzPct val="100000"/>
        <a:buChar char="–"/>
        <a:defRPr sz="1200" b="1">
          <a:solidFill>
            <a:srgbClr val="FFFF66"/>
          </a:solidFill>
          <a:latin typeface="+mn-lt"/>
        </a:defRPr>
      </a:lvl6pPr>
      <a:lvl7pPr marL="2387742" indent="-152951" algn="l" rtl="0" eaLnBrk="1" fontAlgn="base" hangingPunct="1">
        <a:lnSpc>
          <a:spcPct val="88000"/>
        </a:lnSpc>
        <a:spcBef>
          <a:spcPct val="30000"/>
        </a:spcBef>
        <a:spcAft>
          <a:spcPct val="0"/>
        </a:spcAft>
        <a:buClr>
          <a:srgbClr val="FFFF66"/>
        </a:buClr>
        <a:buSzPct val="100000"/>
        <a:buChar char="–"/>
        <a:defRPr sz="1200" b="1">
          <a:solidFill>
            <a:srgbClr val="FFFF66"/>
          </a:solidFill>
          <a:latin typeface="+mn-lt"/>
        </a:defRPr>
      </a:lvl7pPr>
      <a:lvl8pPr marL="2795613" indent="-152951" algn="l" rtl="0" eaLnBrk="1" fontAlgn="base" hangingPunct="1">
        <a:lnSpc>
          <a:spcPct val="88000"/>
        </a:lnSpc>
        <a:spcBef>
          <a:spcPct val="30000"/>
        </a:spcBef>
        <a:spcAft>
          <a:spcPct val="0"/>
        </a:spcAft>
        <a:buClr>
          <a:srgbClr val="FFFF66"/>
        </a:buClr>
        <a:buSzPct val="100000"/>
        <a:buChar char="–"/>
        <a:defRPr sz="1200" b="1">
          <a:solidFill>
            <a:srgbClr val="FFFF66"/>
          </a:solidFill>
          <a:latin typeface="+mn-lt"/>
        </a:defRPr>
      </a:lvl8pPr>
      <a:lvl9pPr marL="3203483" indent="-152951" algn="l" rtl="0" eaLnBrk="1" fontAlgn="base" hangingPunct="1">
        <a:lnSpc>
          <a:spcPct val="88000"/>
        </a:lnSpc>
        <a:spcBef>
          <a:spcPct val="30000"/>
        </a:spcBef>
        <a:spcAft>
          <a:spcPct val="0"/>
        </a:spcAft>
        <a:buClr>
          <a:srgbClr val="FFFF66"/>
        </a:buClr>
        <a:buSzPct val="100000"/>
        <a:buChar char="–"/>
        <a:defRPr sz="1200" b="1">
          <a:solidFill>
            <a:srgbClr val="FFFF66"/>
          </a:solidFill>
          <a:latin typeface="+mn-lt"/>
        </a:defRPr>
      </a:lvl9pPr>
    </p:bodyStyle>
    <p:otherStyle>
      <a:defPPr>
        <a:defRPr lang="en-US"/>
      </a:defPPr>
      <a:lvl1pPr marL="0" algn="l" defTabSz="8157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869" algn="l" defTabSz="8157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5741" algn="l" defTabSz="8157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3612" algn="l" defTabSz="8157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1481" algn="l" defTabSz="8157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9352" algn="l" defTabSz="8157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7223" algn="l" defTabSz="8157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091" algn="l" defTabSz="8157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2963" algn="l" defTabSz="8157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2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2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Relationship Id="rId8" Type="http://schemas.openxmlformats.org/officeDocument/2006/relationships/image" Target="../media/image41.jpg"/><Relationship Id="rId9" Type="http://schemas.openxmlformats.org/officeDocument/2006/relationships/image" Target="../media/image42.jpg"/><Relationship Id="rId10" Type="http://schemas.openxmlformats.org/officeDocument/2006/relationships/image" Target="../media/image43.jpg"/><Relationship Id="rId11" Type="http://schemas.openxmlformats.org/officeDocument/2006/relationships/image" Target="../media/image44.jp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Review of the </a:t>
            </a:r>
            <a:r>
              <a:rPr lang="en-US" smtClean="0"/>
              <a:t>Myocardial Uncertainty Viewer (</a:t>
            </a:r>
            <a:r>
              <a:rPr lang="en-US" smtClean="0"/>
              <a:t>muView) Project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Paul Rosen</a:t>
            </a:r>
          </a:p>
          <a:p>
            <a:r>
              <a:rPr lang="en-US" dirty="0" smtClean="0"/>
              <a:t>In collaboration with Brett Burton, Kristin Potter, and Chris Johnson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muView</a:t>
            </a:r>
            <a:r>
              <a:rPr lang="en-US" dirty="0"/>
              <a:t> Visualization System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Documents\Papers\2013 - Myocardial Ischemia\vmls_2013\images\overview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r="21689"/>
          <a:stretch/>
        </p:blipFill>
        <p:spPr bwMode="auto">
          <a:xfrm>
            <a:off x="2438400" y="914401"/>
            <a:ext cx="7315200" cy="537543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ocuments\Papers\2013 - Myocardial Ischemia\vmls_2013\images\overview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r="60845" b="56347"/>
          <a:stretch/>
        </p:blipFill>
        <p:spPr bwMode="auto">
          <a:xfrm>
            <a:off x="2438400" y="914401"/>
            <a:ext cx="3657600" cy="2239973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46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muView</a:t>
            </a:r>
            <a:r>
              <a:rPr lang="en-US" dirty="0"/>
              <a:t> Visualization System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Documents\Papers\2013 - Myocardial Ischemia\vmls_2013\images\overview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r="21689"/>
          <a:stretch/>
        </p:blipFill>
        <p:spPr bwMode="auto">
          <a:xfrm>
            <a:off x="2438400" y="914401"/>
            <a:ext cx="7315200" cy="537543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Documents\Papers\2013 - Myocardial Ischemia\vmls_2013\images\overview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5" t="3399" r="21689" b="17637"/>
          <a:stretch/>
        </p:blipFill>
        <p:spPr bwMode="auto">
          <a:xfrm>
            <a:off x="6096000" y="914401"/>
            <a:ext cx="3657600" cy="4394030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ocuments\Papers\2013 - Myocardial Ischemia\vmls_2013\images\overview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53" r="21689" b="16424"/>
          <a:stretch/>
        </p:blipFill>
        <p:spPr bwMode="auto">
          <a:xfrm>
            <a:off x="2438400" y="3154374"/>
            <a:ext cx="7315200" cy="2221563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79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muView</a:t>
            </a:r>
            <a:r>
              <a:rPr lang="en-US" dirty="0"/>
              <a:t> Visualization System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Documents\Papers\2013 - Myocardial Ischemia\vmls_2013\images\overview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r="21689"/>
          <a:stretch/>
        </p:blipFill>
        <p:spPr bwMode="auto">
          <a:xfrm>
            <a:off x="2438400" y="914401"/>
            <a:ext cx="7315200" cy="537543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ocuments\Papers\2013 - Myocardial Ischemia\vmls_2013\images\overview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56" r="21689"/>
          <a:stretch/>
        </p:blipFill>
        <p:spPr bwMode="auto">
          <a:xfrm>
            <a:off x="2438400" y="5363662"/>
            <a:ext cx="7315200" cy="926175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6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Mean and Standard Deviation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Documents\Papers\2013 - Myocardial Ischemia\vmls_2013\images\autosave0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26" r="47469"/>
          <a:stretch/>
        </p:blipFill>
        <p:spPr bwMode="auto">
          <a:xfrm>
            <a:off x="1816526" y="1403675"/>
            <a:ext cx="4114800" cy="450633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ocuments\Papers\2013 - Myocardial Ischemia\vmls_2013\images\autosave003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" r="47469"/>
          <a:stretch/>
        </p:blipFill>
        <p:spPr bwMode="auto">
          <a:xfrm>
            <a:off x="6281130" y="1401257"/>
            <a:ext cx="4114800" cy="451117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0341" y="984020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26261" y="984020"/>
            <a:ext cx="182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289877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Mean and Standard Deviation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Documents\Papers\2013 - Myocardial Ischemia\vmls_2013\images\autosave00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26" r="47469"/>
          <a:stretch/>
        </p:blipFill>
        <p:spPr bwMode="auto">
          <a:xfrm>
            <a:off x="1816526" y="1403675"/>
            <a:ext cx="4114800" cy="450633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ocuments\Papers\2013 - Myocardial Ischemia\vmls_2013\images\autosave0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3" r="47469"/>
          <a:stretch/>
        </p:blipFill>
        <p:spPr bwMode="auto">
          <a:xfrm>
            <a:off x="6281130" y="1401257"/>
            <a:ext cx="4114800" cy="451117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0341" y="984020"/>
            <a:ext cx="6671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26261" y="984021"/>
            <a:ext cx="18245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Deviation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2057400" y="1382845"/>
            <a:ext cx="1371600" cy="1295400"/>
          </a:xfrm>
          <a:prstGeom prst="ellipse">
            <a:avLst/>
          </a:prstGeom>
          <a:noFill/>
          <a:ln w="539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477000" y="1382845"/>
            <a:ext cx="1371600" cy="1295400"/>
          </a:xfrm>
          <a:prstGeom prst="ellipse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477000" y="4800600"/>
            <a:ext cx="304800" cy="4572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9414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PCA 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32223" y="1391852"/>
            <a:ext cx="9127554" cy="3995488"/>
            <a:chOff x="2454846" y="1391852"/>
            <a:chExt cx="9127554" cy="3995488"/>
          </a:xfrm>
        </p:grpSpPr>
        <p:sp>
          <p:nvSpPr>
            <p:cNvPr id="6" name="object 20"/>
            <p:cNvSpPr>
              <a:spLocks noChangeAspect="1"/>
            </p:cNvSpPr>
            <p:nvPr/>
          </p:nvSpPr>
          <p:spPr>
            <a:xfrm>
              <a:off x="6349506" y="1391852"/>
              <a:ext cx="5232894" cy="3995488"/>
            </a:xfrm>
            <a:prstGeom prst="rect">
              <a:avLst/>
            </a:prstGeom>
            <a:blipFill>
              <a:blip r:embed="rId2" cstate="print"/>
              <a:srcRect/>
              <a:stretch>
                <a:fillRect l="-77867" t="-9811" r="-40673" b="-80885"/>
              </a:stretch>
            </a:blipFill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20"/>
            <p:cNvSpPr>
              <a:spLocks noChangeAspect="1"/>
            </p:cNvSpPr>
            <p:nvPr/>
          </p:nvSpPr>
          <p:spPr>
            <a:xfrm>
              <a:off x="2454846" y="1391852"/>
              <a:ext cx="3641153" cy="3995487"/>
            </a:xfrm>
            <a:prstGeom prst="rect">
              <a:avLst/>
            </a:prstGeom>
            <a:blipFill>
              <a:blip r:embed="rId2" cstate="print"/>
              <a:srcRect/>
              <a:stretch>
                <a:fillRect l="-10863" t="-9628" r="-202691" b="-80750"/>
              </a:stretch>
            </a:blipFill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382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 by k-means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 descr="D:\Documents\Papers\2013 - Myocardial Ischemia\vmls_2013\images\autosave004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3358" r="69794" b="51248"/>
          <a:stretch/>
        </p:blipFill>
        <p:spPr bwMode="auto">
          <a:xfrm>
            <a:off x="3124200" y="932692"/>
            <a:ext cx="5943600" cy="5544308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0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:\Documents\Papers\2013 - Myocardial Ischemia\vmls_2013\images\autosave000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3358" r="69794" b="51248"/>
          <a:stretch/>
        </p:blipFill>
        <p:spPr bwMode="auto">
          <a:xfrm>
            <a:off x="1813560" y="1561874"/>
            <a:ext cx="4206240" cy="392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ocuments\Papers\2013 - Myocardial Ischemia\vmls_2013\images\autosave004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3358" r="69794" b="51248"/>
          <a:stretch/>
        </p:blipFill>
        <p:spPr bwMode="auto">
          <a:xfrm>
            <a:off x="6172200" y="1562736"/>
            <a:ext cx="4206240" cy="392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Documents\Papers\2013 - Myocardial Ischemia\vmls_2013\images\autosave004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t="83569" r="21758" b="-640"/>
          <a:stretch/>
        </p:blipFill>
        <p:spPr bwMode="auto">
          <a:xfrm>
            <a:off x="6217920" y="5464716"/>
            <a:ext cx="4114800" cy="53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ocuments\Papers\2013 - Myocardial Ischemia\vmls_2013\images\autosave000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83466" r="21762" b="-465"/>
          <a:stretch/>
        </p:blipFill>
        <p:spPr bwMode="auto">
          <a:xfrm>
            <a:off x="1859280" y="5462102"/>
            <a:ext cx="4114800" cy="53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8000" y="886134"/>
            <a:ext cx="240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Pearson’s Correlation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0622" y="886134"/>
            <a:ext cx="204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L2-Norm Distance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993663"/>
              </p:ext>
            </p:extLst>
          </p:nvPr>
        </p:nvGraphicFramePr>
        <p:xfrm>
          <a:off x="2804160" y="6096000"/>
          <a:ext cx="1892808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7" imgW="1460500" imgH="317500" progId="Equation.3">
                  <p:embed/>
                </p:oleObj>
              </mc:Choice>
              <mc:Fallback>
                <p:oleObj name="Equation" r:id="rId7" imgW="14605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04160" y="6096000"/>
                        <a:ext cx="1892808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 bwMode="auto">
          <a:xfrm>
            <a:off x="2651760" y="1447801"/>
            <a:ext cx="2209800" cy="3036755"/>
          </a:xfrm>
          <a:prstGeom prst="ellipse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7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:\Documents\Papers\2013 - Myocardial Ischemia\vmls_2013\images\autosave000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3358" r="69794" b="51248"/>
          <a:stretch/>
        </p:blipFill>
        <p:spPr bwMode="auto">
          <a:xfrm>
            <a:off x="1813560" y="1561874"/>
            <a:ext cx="4206240" cy="392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ocuments\Papers\2013 - Myocardial Ischemia\vmls_2013\images\autosave004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t="3358" r="69794" b="51248"/>
          <a:stretch/>
        </p:blipFill>
        <p:spPr bwMode="auto">
          <a:xfrm>
            <a:off x="6172200" y="1562736"/>
            <a:ext cx="4206240" cy="392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Documents\Papers\2013 - Myocardial Ischemia\vmls_2013\images\autosave004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t="83569" r="21758" b="-640"/>
          <a:stretch/>
        </p:blipFill>
        <p:spPr bwMode="auto">
          <a:xfrm>
            <a:off x="6217920" y="5464716"/>
            <a:ext cx="4114800" cy="53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ocuments\Papers\2013 - Myocardial Ischemia\vmls_2013\images\autosave000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83466" r="21762" b="-465"/>
          <a:stretch/>
        </p:blipFill>
        <p:spPr bwMode="auto">
          <a:xfrm>
            <a:off x="1859280" y="5462102"/>
            <a:ext cx="4114800" cy="53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58000" y="886134"/>
            <a:ext cx="240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Pearson’s Correlation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0622" y="886134"/>
            <a:ext cx="204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L2-Norm Distance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248400" y="1476095"/>
            <a:ext cx="3612802" cy="3036755"/>
          </a:xfrm>
          <a:prstGeom prst="ellipse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6324600" y="5159914"/>
            <a:ext cx="304800" cy="4572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6248400" y="4589050"/>
            <a:ext cx="685800" cy="228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1889760" y="4511988"/>
            <a:ext cx="685800" cy="228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900801"/>
              </p:ext>
            </p:extLst>
          </p:nvPr>
        </p:nvGraphicFramePr>
        <p:xfrm>
          <a:off x="6705600" y="6019800"/>
          <a:ext cx="2743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7" imgW="2336800" imgH="584200" progId="Equation.3">
                  <p:embed/>
                </p:oleObj>
              </mc:Choice>
              <mc:Fallback>
                <p:oleObj name="Equation" r:id="rId7" imgW="2336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05600" y="6019800"/>
                        <a:ext cx="2743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542661"/>
              </p:ext>
            </p:extLst>
          </p:nvPr>
        </p:nvGraphicFramePr>
        <p:xfrm>
          <a:off x="2804160" y="6096000"/>
          <a:ext cx="1892808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9" imgW="1460500" imgH="317500" progId="Equation.3">
                  <p:embed/>
                </p:oleObj>
              </mc:Choice>
              <mc:Fallback>
                <p:oleObj name="Equation" r:id="rId9" imgW="14605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04160" y="6096000"/>
                        <a:ext cx="1892808" cy="411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143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r>
              <a:rPr lang="en-US" dirty="0" err="1"/>
              <a:t>Isovalue</a:t>
            </a:r>
            <a:r>
              <a:rPr lang="en-US" dirty="0"/>
              <a:t> Visualization </a:t>
            </a:r>
            <a:endParaRPr lang="en-US" dirty="0" smtClean="0"/>
          </a:p>
          <a:p>
            <a:pPr lvl="1"/>
            <a:r>
              <a:rPr lang="en-US" dirty="0" smtClean="0"/>
              <a:t>Uncertain data values means </a:t>
            </a:r>
            <a:r>
              <a:rPr lang="en-US" dirty="0" err="1" smtClean="0"/>
              <a:t>isosurface</a:t>
            </a:r>
            <a:r>
              <a:rPr lang="en-US" dirty="0" smtClean="0"/>
              <a:t> location is uncertain</a:t>
            </a:r>
          </a:p>
          <a:p>
            <a:pPr lvl="1"/>
            <a:r>
              <a:rPr lang="en-US" dirty="0" smtClean="0"/>
              <a:t>Produce single scalar field – apply operator to each data point (i.e. minimum, maximum, mean, etc.)</a:t>
            </a:r>
          </a:p>
          <a:p>
            <a:pPr lvl="1"/>
            <a:r>
              <a:rPr lang="en-US" dirty="0" smtClean="0"/>
              <a:t>Apply </a:t>
            </a:r>
            <a:r>
              <a:rPr lang="en-US" dirty="0" err="1" smtClean="0"/>
              <a:t>isosurfacing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Documents\Papers\2013 - Myocardial Ischemia\vmls_2013\images\over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" t="3399" r="68774" b="57382"/>
          <a:stretch/>
        </p:blipFill>
        <p:spPr bwMode="auto">
          <a:xfrm>
            <a:off x="7209582" y="1219200"/>
            <a:ext cx="4525218" cy="424635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7734638" y="4229099"/>
            <a:ext cx="685800" cy="228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25143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Clinical Problem Domain: Myocardial Ischemia</a:t>
            </a:r>
          </a:p>
          <a:p>
            <a:pPr lvl="1"/>
            <a:r>
              <a:rPr lang="en-US" dirty="0" smtClean="0"/>
              <a:t>Reduced blood flow to heart muscle, reduced </a:t>
            </a:r>
            <a:r>
              <a:rPr lang="en-US" dirty="0"/>
              <a:t>oxygen </a:t>
            </a:r>
            <a:r>
              <a:rPr lang="en-US" dirty="0" smtClean="0"/>
              <a:t>supply</a:t>
            </a:r>
          </a:p>
          <a:p>
            <a:pPr lvl="1"/>
            <a:r>
              <a:rPr lang="en-US" dirty="0" smtClean="0"/>
              <a:t>Results </a:t>
            </a:r>
            <a:r>
              <a:rPr lang="en-US" dirty="0"/>
              <a:t>in weakened muscle tissue</a:t>
            </a:r>
          </a:p>
          <a:p>
            <a:pPr lvl="1" defTabSz="914400"/>
            <a:r>
              <a:rPr lang="en-US" dirty="0"/>
              <a:t>May also cause serious abnormal heart </a:t>
            </a:r>
            <a:r>
              <a:rPr lang="en-US" dirty="0" smtClean="0"/>
              <a:t>rhythms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llustration showing causes of myocardial ischemia 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24000"/>
            <a:ext cx="342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74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err="1"/>
              <a:t>Isovalue</a:t>
            </a:r>
            <a:r>
              <a:rPr lang="en-US" dirty="0"/>
              <a:t> Color </a:t>
            </a:r>
            <a:r>
              <a:rPr lang="en-US" dirty="0" smtClean="0"/>
              <a:t>Maps</a:t>
            </a:r>
          </a:p>
          <a:p>
            <a:pPr lvl="1"/>
            <a:r>
              <a:rPr lang="en-US" dirty="0" smtClean="0"/>
              <a:t>Count values above or below </a:t>
            </a:r>
            <a:r>
              <a:rPr lang="en-US" dirty="0" err="1" smtClean="0"/>
              <a:t>isovalue</a:t>
            </a:r>
            <a:endParaRPr lang="en-US" dirty="0" smtClean="0"/>
          </a:p>
          <a:p>
            <a:pPr lvl="1"/>
            <a:r>
              <a:rPr lang="en-US" dirty="0" smtClean="0"/>
              <a:t>Color map indicates</a:t>
            </a:r>
          </a:p>
          <a:p>
            <a:pPr lvl="2"/>
            <a:r>
              <a:rPr lang="en-US" dirty="0" smtClean="0">
                <a:solidFill>
                  <a:srgbClr val="0066FF"/>
                </a:solidFill>
              </a:rPr>
              <a:t>Blue</a:t>
            </a:r>
            <a:r>
              <a:rPr lang="en-US" dirty="0" smtClean="0"/>
              <a:t> – all values above </a:t>
            </a:r>
            <a:r>
              <a:rPr lang="en-US" dirty="0" err="1" smtClean="0"/>
              <a:t>isovalue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– all values below </a:t>
            </a:r>
            <a:r>
              <a:rPr lang="en-US" dirty="0" err="1" smtClean="0"/>
              <a:t>isovalue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92D050"/>
                </a:solidFill>
              </a:rPr>
              <a:t>Green</a:t>
            </a:r>
            <a:r>
              <a:rPr lang="en-US" dirty="0" smtClean="0"/>
              <a:t> – ratio of values above </a:t>
            </a:r>
            <a:r>
              <a:rPr lang="en-US" dirty="0" err="1" smtClean="0"/>
              <a:t>isovalue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:\Documents\Papers\2013 - Myocardial Ischemia\vmls_2013\images\autosave00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" r="47429"/>
          <a:stretch/>
        </p:blipFill>
        <p:spPr bwMode="auto">
          <a:xfrm>
            <a:off x="7162800" y="1143000"/>
            <a:ext cx="4317748" cy="47244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H="1">
            <a:off x="7837932" y="1752600"/>
            <a:ext cx="381000" cy="609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E049FF"/>
            </a:solidFill>
            <a:prstDash val="solid"/>
            <a:round/>
            <a:headEnd type="none" w="med" len="med"/>
            <a:tailEnd type="stealth" w="lg" len="lg"/>
          </a:ln>
          <a:effectLst>
            <a:glow rad="50800">
              <a:schemeClr val="accent4">
                <a:satMod val="175000"/>
              </a:schemeClr>
            </a:glow>
          </a:effec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9525000" y="1600200"/>
            <a:ext cx="76200" cy="56388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E049FF"/>
            </a:solidFill>
            <a:prstDash val="solid"/>
            <a:round/>
            <a:headEnd type="none" w="med" len="med"/>
            <a:tailEnd type="stealth" w="lg" len="lg"/>
          </a:ln>
          <a:effectLst>
            <a:glow rad="50800">
              <a:schemeClr val="accent4">
                <a:satMod val="175000"/>
              </a:schemeClr>
            </a:glow>
          </a:effec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10820400" y="3166872"/>
            <a:ext cx="457200" cy="3048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E049FF"/>
            </a:solidFill>
            <a:prstDash val="solid"/>
            <a:round/>
            <a:headEnd type="none" w="med" len="med"/>
            <a:tailEnd type="stealth" w="lg" len="lg"/>
          </a:ln>
          <a:effectLst>
            <a:glow rad="50800">
              <a:schemeClr val="accent4">
                <a:satMod val="175000"/>
              </a:schemeClr>
            </a:glow>
          </a:effectLst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8686800" y="4876800"/>
            <a:ext cx="530986" cy="228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E049FF"/>
            </a:solidFill>
            <a:prstDash val="solid"/>
            <a:round/>
            <a:headEnd type="none" w="med" len="med"/>
            <a:tailEnd type="stealth" w="lg" len="lg"/>
          </a:ln>
          <a:effectLst>
            <a:glow rad="50800">
              <a:schemeClr val="accent4">
                <a:satMod val="175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174175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err="1"/>
              <a:t>Isovalue</a:t>
            </a:r>
            <a:r>
              <a:rPr lang="en-US" dirty="0"/>
              <a:t> Color </a:t>
            </a:r>
            <a:r>
              <a:rPr lang="en-US" dirty="0" smtClean="0"/>
              <a:t>Maps</a:t>
            </a:r>
          </a:p>
          <a:p>
            <a:pPr lvl="1"/>
            <a:r>
              <a:rPr lang="en-US" dirty="0" smtClean="0"/>
              <a:t>Count values above or below </a:t>
            </a:r>
            <a:r>
              <a:rPr lang="en-US" dirty="0" err="1" smtClean="0"/>
              <a:t>isovalue</a:t>
            </a:r>
            <a:endParaRPr lang="en-US" dirty="0" smtClean="0"/>
          </a:p>
          <a:p>
            <a:pPr lvl="1"/>
            <a:r>
              <a:rPr lang="en-US" dirty="0" smtClean="0"/>
              <a:t>Color map indicates</a:t>
            </a:r>
          </a:p>
          <a:p>
            <a:pPr lvl="2"/>
            <a:r>
              <a:rPr lang="en-US" dirty="0" smtClean="0">
                <a:solidFill>
                  <a:srgbClr val="0066FF"/>
                </a:solidFill>
              </a:rPr>
              <a:t>Blue</a:t>
            </a:r>
            <a:r>
              <a:rPr lang="en-US" dirty="0" smtClean="0"/>
              <a:t> – all values above </a:t>
            </a:r>
            <a:r>
              <a:rPr lang="en-US" dirty="0" err="1" smtClean="0"/>
              <a:t>isovalue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– all values below </a:t>
            </a:r>
            <a:r>
              <a:rPr lang="en-US" dirty="0" err="1" smtClean="0"/>
              <a:t>isovalue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92D050"/>
                </a:solidFill>
              </a:rPr>
              <a:t>Green</a:t>
            </a:r>
            <a:r>
              <a:rPr lang="en-US" dirty="0" smtClean="0"/>
              <a:t> – ratio of values above </a:t>
            </a:r>
            <a:r>
              <a:rPr lang="en-US" dirty="0" err="1" smtClean="0"/>
              <a:t>isovalue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:\Documents\Papers\2013 - Myocardial Ischemia\vmls_2013\images\autosave00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" r="47429"/>
          <a:stretch/>
        </p:blipFill>
        <p:spPr bwMode="auto">
          <a:xfrm>
            <a:off x="7162800" y="1143000"/>
            <a:ext cx="4317748" cy="47244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 bwMode="auto">
          <a:xfrm>
            <a:off x="7162800" y="4267200"/>
            <a:ext cx="685800" cy="2286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E049FF"/>
            </a:solidFill>
            <a:prstDash val="solid"/>
            <a:round/>
            <a:headEnd type="none" w="med" len="med"/>
            <a:tailEnd type="stealth" w="lg" len="lg"/>
          </a:ln>
          <a:effectLst>
            <a:glow rad="50800">
              <a:schemeClr val="accent4">
                <a:satMod val="175000"/>
              </a:schemeClr>
            </a:glow>
          </a:effectLst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8686800" y="3886200"/>
            <a:ext cx="609600" cy="5334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E049FF"/>
            </a:solidFill>
            <a:prstDash val="solid"/>
            <a:round/>
            <a:headEnd type="none" w="med" len="med"/>
            <a:tailEnd type="stealth" w="lg" len="lg"/>
          </a:ln>
          <a:effectLst>
            <a:glow rad="50800">
              <a:schemeClr val="accent4">
                <a:satMod val="175000"/>
              </a:schemeClr>
            </a:glow>
          </a:effectLst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8763000" y="4876800"/>
            <a:ext cx="762000" cy="1524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E049FF"/>
            </a:solidFill>
            <a:prstDash val="solid"/>
            <a:round/>
            <a:headEnd type="none" w="med" len="med"/>
            <a:tailEnd type="stealth" w="lg" len="lg"/>
          </a:ln>
          <a:effectLst>
            <a:glow rad="50800">
              <a:schemeClr val="accent4">
                <a:satMod val="175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148835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Further investigation into the input data</a:t>
            </a:r>
          </a:p>
          <a:p>
            <a:pPr lvl="1"/>
            <a:r>
              <a:rPr lang="en-US" dirty="0" smtClean="0"/>
              <a:t>Tensors (muscle fiber directions) were extremely noisy near the heart surface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0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Color By Fiber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16521" y="1734617"/>
            <a:ext cx="7158958" cy="4114800"/>
            <a:chOff x="2881410" y="1734617"/>
            <a:chExt cx="7158958" cy="4114800"/>
          </a:xfrm>
        </p:grpSpPr>
        <p:sp>
          <p:nvSpPr>
            <p:cNvPr id="4" name="object 10"/>
            <p:cNvSpPr>
              <a:spLocks noChangeAspect="1"/>
            </p:cNvSpPr>
            <p:nvPr/>
          </p:nvSpPr>
          <p:spPr>
            <a:xfrm>
              <a:off x="6775231" y="1734619"/>
              <a:ext cx="3265137" cy="4114798"/>
            </a:xfrm>
            <a:prstGeom prst="rect">
              <a:avLst/>
            </a:prstGeom>
            <a:blipFill>
              <a:blip r:embed="rId2" cstate="print"/>
              <a:srcRect/>
              <a:stretch>
                <a:fillRect l="-32561" t="-56874" r="-116321" b="-35317"/>
              </a:stretch>
            </a:blipFill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>
              <a:spLocks noChangeAspect="1"/>
            </p:cNvSpPr>
            <p:nvPr/>
          </p:nvSpPr>
          <p:spPr>
            <a:xfrm>
              <a:off x="2881410" y="1734617"/>
              <a:ext cx="3705965" cy="4114798"/>
            </a:xfrm>
            <a:prstGeom prst="rect">
              <a:avLst/>
            </a:prstGeom>
            <a:blipFill>
              <a:blip r:embed="rId3" cstate="print"/>
              <a:srcRect/>
              <a:stretch>
                <a:fillRect l="-35540" t="-13471" r="-208160" b="-145003"/>
              </a:stretch>
            </a:blipFill>
            <a:ln w="28575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38643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Comparing 1st &amp; 3rd Order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582500" y="1234171"/>
            <a:ext cx="2320504" cy="437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15025" y="1234171"/>
            <a:ext cx="2320504" cy="437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6" name="object 8"/>
          <p:cNvSpPr/>
          <p:nvPr/>
        </p:nvSpPr>
        <p:spPr>
          <a:xfrm>
            <a:off x="304800" y="1782151"/>
            <a:ext cx="2631734" cy="1895704"/>
          </a:xfrm>
          <a:prstGeom prst="rect">
            <a:avLst/>
          </a:prstGeom>
          <a:blipFill>
            <a:blip r:embed="rId4" cstate="print"/>
            <a:srcRect/>
            <a:stretch>
              <a:fillRect t="-3652" r="-18772"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2"/>
          <p:cNvSpPr/>
          <p:nvPr/>
        </p:nvSpPr>
        <p:spPr>
          <a:xfrm>
            <a:off x="3083266" y="1782151"/>
            <a:ext cx="2631734" cy="1895704"/>
          </a:xfrm>
          <a:prstGeom prst="rect">
            <a:avLst/>
          </a:prstGeom>
          <a:blipFill>
            <a:blip r:embed="rId5" cstate="print"/>
            <a:srcRect/>
            <a:stretch>
              <a:fillRect l="-1" t="-3504" r="-18817"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6"/>
          <p:cNvSpPr/>
          <p:nvPr/>
        </p:nvSpPr>
        <p:spPr>
          <a:xfrm>
            <a:off x="304800" y="3827270"/>
            <a:ext cx="2631734" cy="1895704"/>
          </a:xfrm>
          <a:prstGeom prst="rect">
            <a:avLst/>
          </a:prstGeom>
          <a:blipFill>
            <a:blip r:embed="rId6" cstate="print"/>
            <a:srcRect/>
            <a:stretch>
              <a:fillRect t="-3547" r="-18772" b="3"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0"/>
          <p:cNvSpPr/>
          <p:nvPr/>
        </p:nvSpPr>
        <p:spPr>
          <a:xfrm>
            <a:off x="3083266" y="3827270"/>
            <a:ext cx="2631734" cy="1895704"/>
          </a:xfrm>
          <a:prstGeom prst="rect">
            <a:avLst/>
          </a:prstGeom>
          <a:blipFill>
            <a:blip r:embed="rId7" cstate="print"/>
            <a:srcRect/>
            <a:stretch>
              <a:fillRect l="-1" t="-3691" r="-18933"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4"/>
          <p:cNvSpPr/>
          <p:nvPr/>
        </p:nvSpPr>
        <p:spPr>
          <a:xfrm>
            <a:off x="6477000" y="1782151"/>
            <a:ext cx="2631734" cy="1895704"/>
          </a:xfrm>
          <a:prstGeom prst="rect">
            <a:avLst/>
          </a:prstGeom>
          <a:blipFill>
            <a:blip r:embed="rId8" cstate="print"/>
            <a:srcRect/>
            <a:stretch>
              <a:fillRect t="-3434" r="-18772"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8"/>
          <p:cNvSpPr/>
          <p:nvPr/>
        </p:nvSpPr>
        <p:spPr>
          <a:xfrm>
            <a:off x="9255728" y="1782445"/>
            <a:ext cx="2631213" cy="1896619"/>
          </a:xfrm>
          <a:prstGeom prst="rect">
            <a:avLst/>
          </a:prstGeom>
          <a:blipFill>
            <a:blip r:embed="rId9" cstate="print"/>
            <a:srcRect/>
            <a:stretch>
              <a:fillRect l="1" t="-3434" r="-18936"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2"/>
          <p:cNvSpPr/>
          <p:nvPr/>
        </p:nvSpPr>
        <p:spPr>
          <a:xfrm>
            <a:off x="6477000" y="3827270"/>
            <a:ext cx="2631734" cy="1895704"/>
          </a:xfrm>
          <a:prstGeom prst="rect">
            <a:avLst/>
          </a:prstGeom>
          <a:blipFill>
            <a:blip r:embed="rId10" cstate="print"/>
            <a:srcRect/>
            <a:stretch>
              <a:fillRect t="-3326" r="-18888"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6"/>
          <p:cNvSpPr>
            <a:spLocks noChangeAspect="1"/>
          </p:cNvSpPr>
          <p:nvPr/>
        </p:nvSpPr>
        <p:spPr>
          <a:xfrm>
            <a:off x="9255466" y="3829979"/>
            <a:ext cx="2631734" cy="1895704"/>
          </a:xfrm>
          <a:prstGeom prst="rect">
            <a:avLst/>
          </a:prstGeom>
          <a:blipFill>
            <a:blip r:embed="rId11" cstate="print"/>
            <a:srcRect/>
            <a:stretch>
              <a:fillRect l="1" t="-3474" r="-18936"/>
            </a:stretch>
          </a:blipFill>
          <a:ln w="285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/>
          <p:nvPr/>
        </p:nvSpPr>
        <p:spPr>
          <a:xfrm>
            <a:off x="6722941" y="1234171"/>
            <a:ext cx="2320504" cy="437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  <p:sp>
        <p:nvSpPr>
          <p:cNvPr id="16" name="object 5"/>
          <p:cNvSpPr/>
          <p:nvPr/>
        </p:nvSpPr>
        <p:spPr>
          <a:xfrm>
            <a:off x="9255466" y="1234171"/>
            <a:ext cx="2320504" cy="437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42068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, 2</a:t>
            </a:r>
            <a:r>
              <a:rPr lang="en-US" baseline="30000" dirty="0" smtClean="0"/>
              <a:t>nd</a:t>
            </a:r>
            <a:r>
              <a:rPr lang="en-US" dirty="0" smtClean="0"/>
              <a:t>, &amp; 3</a:t>
            </a:r>
            <a:r>
              <a:rPr lang="en-US" baseline="30000" dirty="0" smtClean="0"/>
              <a:t>rd</a:t>
            </a:r>
            <a:r>
              <a:rPr lang="en-US" dirty="0" smtClean="0"/>
              <a:t> order all produced similar results</a:t>
            </a:r>
          </a:p>
          <a:p>
            <a:pPr lvl="1"/>
            <a:r>
              <a:rPr lang="en-US" dirty="0" smtClean="0"/>
              <a:t>Local variation is a weak signal relative to global offset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7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en-US" dirty="0" smtClean="0"/>
              <a:t>Visualizations</a:t>
            </a:r>
          </a:p>
          <a:p>
            <a:pPr lvl="1"/>
            <a:r>
              <a:rPr lang="en-US" u="sng" dirty="0" smtClean="0"/>
              <a:t>Mean and standard deviation</a:t>
            </a:r>
            <a:r>
              <a:rPr lang="en-US" dirty="0" smtClean="0"/>
              <a:t> – great place to start but risk leading to incomplete analysis</a:t>
            </a:r>
          </a:p>
          <a:p>
            <a:pPr lvl="1"/>
            <a:r>
              <a:rPr lang="en-US" u="sng" dirty="0" smtClean="0"/>
              <a:t>Clustering</a:t>
            </a:r>
            <a:r>
              <a:rPr lang="en-US" dirty="0" smtClean="0"/>
              <a:t> – interesting features that might be visible in other visualizations. </a:t>
            </a:r>
            <a:r>
              <a:rPr lang="en-US" dirty="0"/>
              <a:t>PCC showed parameters </a:t>
            </a:r>
            <a:r>
              <a:rPr lang="en-US" dirty="0" smtClean="0"/>
              <a:t>were highly </a:t>
            </a:r>
            <a:r>
              <a:rPr lang="en-US" dirty="0"/>
              <a:t>correlated</a:t>
            </a:r>
            <a:endParaRPr lang="en-US" dirty="0" smtClean="0"/>
          </a:p>
          <a:p>
            <a:pPr lvl="1"/>
            <a:r>
              <a:rPr lang="en-US" u="sng" dirty="0"/>
              <a:t>PCA View</a:t>
            </a:r>
            <a:r>
              <a:rPr lang="en-US" dirty="0"/>
              <a:t> </a:t>
            </a:r>
            <a:r>
              <a:rPr lang="en-US" dirty="0" smtClean="0"/>
              <a:t>– extracted the signal and variation. The variation wasn’t that meaningful.</a:t>
            </a:r>
          </a:p>
          <a:p>
            <a:pPr lvl="1"/>
            <a:r>
              <a:rPr lang="en-US" u="sng" dirty="0" smtClean="0"/>
              <a:t>Fiber direction</a:t>
            </a:r>
            <a:r>
              <a:rPr lang="en-US" dirty="0" smtClean="0"/>
              <a:t> – common approach by limited utility for this problem</a:t>
            </a:r>
            <a:endParaRPr lang="en-US" dirty="0"/>
          </a:p>
          <a:p>
            <a:pPr lvl="1"/>
            <a:r>
              <a:rPr lang="en-US" u="sng" dirty="0" err="1" smtClean="0"/>
              <a:t>Isovalue</a:t>
            </a:r>
            <a:r>
              <a:rPr lang="en-US" u="sng" dirty="0" smtClean="0"/>
              <a:t> visualizations</a:t>
            </a:r>
            <a:r>
              <a:rPr lang="en-US" dirty="0" smtClean="0"/>
              <a:t> – in our case has led to insight, but it represents a slow search space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Work: Where’s the Uncertainty?</a:t>
            </a:r>
          </a:p>
          <a:p>
            <a:pPr lvl="1"/>
            <a:r>
              <a:rPr lang="en-US" b="1" dirty="0" smtClean="0"/>
              <a:t>Tetrahedral mesh geometry</a:t>
            </a:r>
          </a:p>
          <a:p>
            <a:pPr lvl="1"/>
            <a:r>
              <a:rPr lang="en-US" b="1" dirty="0" smtClean="0"/>
              <a:t>Tensor field</a:t>
            </a:r>
          </a:p>
          <a:p>
            <a:pPr lvl="1"/>
            <a:r>
              <a:rPr lang="en-US" dirty="0" smtClean="0"/>
              <a:t>Conductivity properties</a:t>
            </a:r>
          </a:p>
          <a:p>
            <a:pPr lvl="1"/>
            <a:r>
              <a:rPr lang="en-US" b="1" dirty="0" smtClean="0"/>
              <a:t>Ischemic zones (geometry &amp; properties)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algn="ctr">
              <a:buNone/>
            </a:pPr>
            <a:r>
              <a:rPr lang="en-US" dirty="0"/>
              <a:t>Thank </a:t>
            </a:r>
            <a:r>
              <a:rPr lang="en-US" dirty="0" smtClean="0"/>
              <a:t>you</a:t>
            </a:r>
          </a:p>
          <a:p>
            <a:pPr algn="ctr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8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Treatment: Improving blood flow to the heart muscle</a:t>
            </a:r>
          </a:p>
          <a:p>
            <a:pPr lvl="1"/>
            <a:r>
              <a:rPr lang="en-US" dirty="0" smtClean="0"/>
              <a:t>Medications, open blocked arteries, coronary bypass,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Full Treatment requires understanding</a:t>
            </a:r>
          </a:p>
          <a:p>
            <a:pPr lvl="1"/>
            <a:r>
              <a:rPr lang="en-US" dirty="0" smtClean="0"/>
              <a:t>Geometry of damaged tissue</a:t>
            </a:r>
          </a:p>
          <a:p>
            <a:pPr lvl="1"/>
            <a:r>
              <a:rPr lang="en-US" dirty="0" smtClean="0"/>
              <a:t>Effects on healthy tissue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llustration showing causes of myocardial ischemia 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24000"/>
            <a:ext cx="342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Big Picture Project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04800" y="1593702"/>
            <a:ext cx="2514600" cy="4730899"/>
            <a:chOff x="381000" y="1593701"/>
            <a:chExt cx="2514600" cy="4730899"/>
          </a:xfrm>
        </p:grpSpPr>
        <p:pic>
          <p:nvPicPr>
            <p:cNvPr id="3074" name="Picture 2" descr="http://www.impactscan.org/images/lsplu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593701"/>
              <a:ext cx="1600200" cy="164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81000" y="3226711"/>
              <a:ext cx="8835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impactscan.org</a:t>
              </a:r>
            </a:p>
          </p:txBody>
        </p:sp>
        <p:pic>
          <p:nvPicPr>
            <p:cNvPr id="3076" name="Picture 4" descr="File:12leadECG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114801"/>
              <a:ext cx="2514600" cy="1311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www.radiologyinfo.org/photocat/popup/angio-ct-lng-vessels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6" b="1497"/>
            <a:stretch/>
          </p:blipFill>
          <p:spPr bwMode="auto">
            <a:xfrm>
              <a:off x="1752600" y="2756356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947905" y="3899356"/>
              <a:ext cx="94769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00" dirty="0"/>
                <a:t>radiologyinfo.org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02600" y="5407643"/>
              <a:ext cx="78579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00" dirty="0"/>
                <a:t>wikipedia.org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584787" y="5791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1584787" y="601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584785" y="62484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latin typeface="Arial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57600" y="1733970"/>
            <a:ext cx="4992684" cy="2900209"/>
            <a:chOff x="3733800" y="1733970"/>
            <a:chExt cx="4992684" cy="2900209"/>
          </a:xfrm>
        </p:grpSpPr>
        <p:pic>
          <p:nvPicPr>
            <p:cNvPr id="3080" name="Picture 8" descr="Visualization of Bioelectric Current Flow Patterns in Torso Model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3" r="17853"/>
            <a:stretch/>
          </p:blipFill>
          <p:spPr bwMode="auto">
            <a:xfrm>
              <a:off x="3733800" y="1733970"/>
              <a:ext cx="1963812" cy="290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D:\Documents\Papers\2013 - Myocardial Ischemia\vmls_2013\images\autosave001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1" t="3496" r="66938" b="56941"/>
            <a:stretch/>
          </p:blipFill>
          <p:spPr bwMode="auto">
            <a:xfrm>
              <a:off x="6897684" y="2527323"/>
              <a:ext cx="1828800" cy="1614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Connector 11"/>
          <p:cNvCxnSpPr/>
          <p:nvPr/>
        </p:nvCxnSpPr>
        <p:spPr bwMode="auto">
          <a:xfrm>
            <a:off x="3124200" y="1371600"/>
            <a:ext cx="0" cy="45720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9220200" y="1371600"/>
            <a:ext cx="0" cy="45720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9448800" y="2630034"/>
            <a:ext cx="2514600" cy="1907190"/>
            <a:chOff x="6248400" y="2630034"/>
            <a:chExt cx="2514600" cy="1907190"/>
          </a:xfrm>
        </p:grpSpPr>
        <p:pic>
          <p:nvPicPr>
            <p:cNvPr id="3083" name="Picture 11" descr="http://images.main.uab.edu/mediarelations/siteadmin/releaseimages/unlimited/big/first_surgery_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400" y="2630034"/>
              <a:ext cx="2514600" cy="1683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7929117" y="4321780"/>
              <a:ext cx="833883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00" dirty="0"/>
                <a:t>thinkquest.org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54964" y="1277035"/>
            <a:ext cx="1583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Diagnostic Testing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14800" y="1277035"/>
            <a:ext cx="1018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41129" y="1277035"/>
            <a:ext cx="9937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Treatment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6477000" y="2413457"/>
            <a:ext cx="2514600" cy="1828800"/>
          </a:xfrm>
          <a:prstGeom prst="ellipse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29458" y="1277035"/>
            <a:ext cx="8128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6172200" y="1371600"/>
            <a:ext cx="0" cy="45720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7353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  <p:bldP spid="26" grpId="0"/>
      <p:bldP spid="27" grpId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Simulation Input</a:t>
            </a:r>
          </a:p>
          <a:p>
            <a:pPr lvl="1"/>
            <a:r>
              <a:rPr lang="en-US" dirty="0" smtClean="0"/>
              <a:t>Tetrahedral mesh segmented from CT of pig heart</a:t>
            </a:r>
          </a:p>
          <a:p>
            <a:pPr lvl="1"/>
            <a:r>
              <a:rPr lang="en-US" dirty="0" smtClean="0"/>
              <a:t>Per node tensor field collected through DTI</a:t>
            </a:r>
          </a:p>
          <a:p>
            <a:pPr lvl="1"/>
            <a:r>
              <a:rPr lang="en-US" dirty="0" smtClean="0"/>
              <a:t>Per node conductivity properties</a:t>
            </a:r>
          </a:p>
          <a:p>
            <a:pPr lvl="2"/>
            <a:r>
              <a:rPr lang="en-US" dirty="0" smtClean="0"/>
              <a:t>Longitudinal and transmural conductivities</a:t>
            </a:r>
          </a:p>
          <a:p>
            <a:pPr lvl="1"/>
            <a:r>
              <a:rPr lang="en-US" dirty="0" smtClean="0"/>
              <a:t>Ischemic zones user-selected</a:t>
            </a:r>
          </a:p>
          <a:p>
            <a:pPr lvl="2"/>
            <a:r>
              <a:rPr lang="en-US" dirty="0" smtClean="0"/>
              <a:t>significantly less conductive than healthy tissue</a:t>
            </a:r>
          </a:p>
          <a:p>
            <a:endParaRPr lang="en-US" dirty="0" smtClean="0"/>
          </a:p>
          <a:p>
            <a:r>
              <a:rPr lang="en-US" dirty="0" smtClean="0"/>
              <a:t>Perform passive </a:t>
            </a:r>
            <a:r>
              <a:rPr lang="en-US" dirty="0" err="1" smtClean="0"/>
              <a:t>bidomain</a:t>
            </a:r>
            <a:r>
              <a:rPr lang="en-US" dirty="0" smtClean="0"/>
              <a:t> simulation </a:t>
            </a:r>
          </a:p>
          <a:p>
            <a:pPr lvl="1"/>
            <a:r>
              <a:rPr lang="en-US" dirty="0" smtClean="0"/>
              <a:t>Simulates a single </a:t>
            </a:r>
            <a:r>
              <a:rPr lang="en-US" dirty="0" err="1" smtClean="0"/>
              <a:t>timestep</a:t>
            </a:r>
            <a:r>
              <a:rPr lang="en-US" dirty="0" smtClean="0"/>
              <a:t> during ST segment</a:t>
            </a:r>
          </a:p>
          <a:p>
            <a:endParaRPr lang="en-US" dirty="0" smtClean="0"/>
          </a:p>
          <a:p>
            <a:r>
              <a:rPr lang="en-US" dirty="0" smtClean="0"/>
              <a:t>Simulation Output</a:t>
            </a:r>
          </a:p>
          <a:p>
            <a:pPr lvl="1"/>
            <a:r>
              <a:rPr lang="en-US" dirty="0" smtClean="0"/>
              <a:t>Per node voltage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https://upload.wikimedia.org/wikipedia/commons/thumb/9/9e/SinusRhythmLabels.svg/2000px-SinusRhythmLabel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3581400"/>
            <a:ext cx="2651760" cy="26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D:\Documents\Papers\2013 - Myocardial Ischemia\vmls_2013\images\autosave001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3496" r="68080" b="56941"/>
          <a:stretch/>
        </p:blipFill>
        <p:spPr bwMode="auto">
          <a:xfrm>
            <a:off x="8473440" y="990601"/>
            <a:ext cx="2651760" cy="24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9677400" y="4267200"/>
            <a:ext cx="838200" cy="1828800"/>
          </a:xfrm>
          <a:prstGeom prst="ellipse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Where’s the Uncertainty?</a:t>
            </a:r>
          </a:p>
          <a:p>
            <a:pPr lvl="1"/>
            <a:r>
              <a:rPr lang="en-US" dirty="0" smtClean="0"/>
              <a:t>Tetrahedral mesh geometry</a:t>
            </a:r>
          </a:p>
          <a:p>
            <a:pPr lvl="1"/>
            <a:r>
              <a:rPr lang="en-US" i="1" dirty="0" smtClean="0"/>
              <a:t>Tensor field</a:t>
            </a:r>
          </a:p>
          <a:p>
            <a:pPr lvl="1"/>
            <a:r>
              <a:rPr lang="en-US" b="1" dirty="0" smtClean="0"/>
              <a:t>Conductivity properties</a:t>
            </a:r>
          </a:p>
          <a:p>
            <a:pPr lvl="1"/>
            <a:r>
              <a:rPr lang="en-US" dirty="0" smtClean="0"/>
              <a:t>Ischemic zones (geometry &amp; properties)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https://upload.wikimedia.org/wikipedia/commons/thumb/9/9e/SinusRhythmLabels.svg/2000px-SinusRhythmLabels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440" y="3581400"/>
            <a:ext cx="2651760" cy="26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:\Documents\Papers\2013 - Myocardial Ischemia\vmls_2013\images\autosave001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" t="3496" r="68080" b="56941"/>
          <a:stretch/>
        </p:blipFill>
        <p:spPr bwMode="auto">
          <a:xfrm>
            <a:off x="8473440" y="990601"/>
            <a:ext cx="2651760" cy="244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 bwMode="auto">
          <a:xfrm>
            <a:off x="9677400" y="4267200"/>
            <a:ext cx="838200" cy="1828800"/>
          </a:xfrm>
          <a:prstGeom prst="ellipse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6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Conductivity Experiments</a:t>
            </a:r>
          </a:p>
          <a:p>
            <a:pPr lvl="1"/>
            <a:r>
              <a:rPr lang="en-US" dirty="0" smtClean="0"/>
              <a:t>Physical experiments have led to an accepted range of conductivity properties, but true value remains unclear </a:t>
            </a:r>
          </a:p>
          <a:p>
            <a:pPr lvl="1"/>
            <a:r>
              <a:rPr lang="en-US" dirty="0" smtClean="0"/>
              <a:t>We applied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</a:t>
            </a:r>
            <a:r>
              <a:rPr lang="en-US" dirty="0" smtClean="0"/>
              <a:t>generalized polynomial </a:t>
            </a:r>
            <a:r>
              <a:rPr lang="en-US" dirty="0"/>
              <a:t>chaos-stochastic collocation </a:t>
            </a:r>
            <a:r>
              <a:rPr lang="en-US" dirty="0" smtClean="0"/>
              <a:t>[</a:t>
            </a:r>
            <a:r>
              <a:rPr lang="en-US" dirty="0"/>
              <a:t>Xiu07</a:t>
            </a:r>
            <a:r>
              <a:rPr lang="en-US" dirty="0" smtClean="0"/>
              <a:t>] to longitudinal and </a:t>
            </a:r>
            <a:r>
              <a:rPr lang="en-US" dirty="0" err="1"/>
              <a:t>t</a:t>
            </a:r>
            <a:r>
              <a:rPr lang="en-US" dirty="0" err="1" smtClean="0"/>
              <a:t>ransmural</a:t>
            </a:r>
            <a:r>
              <a:rPr lang="en-US" dirty="0" smtClean="0"/>
              <a:t> conductivities</a:t>
            </a:r>
            <a:endParaRPr lang="en-US" dirty="0"/>
          </a:p>
          <a:p>
            <a:pPr lvl="1"/>
            <a:r>
              <a:rPr lang="en-US" dirty="0" smtClean="0"/>
              <a:t>This </a:t>
            </a:r>
            <a:r>
              <a:rPr lang="en-US" dirty="0"/>
              <a:t>method produced a series </a:t>
            </a:r>
            <a:r>
              <a:rPr lang="en-US" dirty="0" smtClean="0"/>
              <a:t>of 41 </a:t>
            </a:r>
            <a:r>
              <a:rPr lang="en-US" dirty="0"/>
              <a:t>distinct conductivity </a:t>
            </a:r>
            <a:r>
              <a:rPr lang="en-US" dirty="0" smtClean="0"/>
              <a:t>combinations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1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muView</a:t>
            </a:r>
            <a:r>
              <a:rPr lang="en-US" dirty="0" smtClean="0"/>
              <a:t> System</a:t>
            </a:r>
          </a:p>
          <a:p>
            <a:pPr lvl="1"/>
            <a:r>
              <a:rPr lang="en-US" dirty="0" smtClean="0"/>
              <a:t>Visualization is “easy” if you know what features you’re looking for</a:t>
            </a:r>
          </a:p>
          <a:p>
            <a:pPr lvl="1"/>
            <a:r>
              <a:rPr lang="en-US" u="sng" dirty="0" smtClean="0"/>
              <a:t>Mentality</a:t>
            </a:r>
            <a:r>
              <a:rPr lang="en-US" dirty="0" smtClean="0"/>
              <a:t>: </a:t>
            </a:r>
            <a:r>
              <a:rPr lang="en-US" i="1" dirty="0" smtClean="0"/>
              <a:t>we don’t know what we’re looking for, if anything, so try everything</a:t>
            </a:r>
          </a:p>
          <a:p>
            <a:pPr lvl="1"/>
            <a:endParaRPr lang="en-US" i="1" dirty="0" smtClean="0"/>
          </a:p>
          <a:p>
            <a:r>
              <a:rPr lang="en-US" i="1" dirty="0" smtClean="0"/>
              <a:t>Software Design</a:t>
            </a:r>
          </a:p>
          <a:p>
            <a:pPr lvl="1"/>
            <a:r>
              <a:rPr lang="en-US" dirty="0" smtClean="0"/>
              <a:t>quick prototyping for new techniques</a:t>
            </a:r>
          </a:p>
          <a:p>
            <a:pPr lvl="1"/>
            <a:r>
              <a:rPr lang="en-US" dirty="0" smtClean="0"/>
              <a:t>design </a:t>
            </a:r>
            <a:r>
              <a:rPr lang="en-US" dirty="0"/>
              <a:t>inspired by </a:t>
            </a:r>
            <a:r>
              <a:rPr lang="en-US" dirty="0" err="1"/>
              <a:t>SCIRun</a:t>
            </a:r>
            <a:endParaRPr lang="en-US" dirty="0"/>
          </a:p>
          <a:p>
            <a:pPr lvl="1"/>
            <a:r>
              <a:rPr lang="en-US" dirty="0" smtClean="0"/>
              <a:t>attempted to be modular, with APIs flexible to multiple input types, without over developing APIs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muView</a:t>
            </a:r>
            <a:r>
              <a:rPr lang="en-US" dirty="0"/>
              <a:t> Visualization System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Documents\Papers\2013 - Myocardial Ischemia\vmls_2013\images\overvie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" r="21689"/>
          <a:stretch/>
        </p:blipFill>
        <p:spPr bwMode="auto">
          <a:xfrm>
            <a:off x="2438400" y="914401"/>
            <a:ext cx="7315200" cy="5375437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57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01">
  <a:themeElements>
    <a:clrScheme name="temp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0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0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0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0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0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0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01 8">
        <a:dk1>
          <a:srgbClr val="000000"/>
        </a:dk1>
        <a:lt1>
          <a:srgbClr val="FFFF00"/>
        </a:lt1>
        <a:dk2>
          <a:srgbClr val="0000FF"/>
        </a:dk2>
        <a:lt2>
          <a:srgbClr val="FFFF00"/>
        </a:lt2>
        <a:accent1>
          <a:srgbClr val="9999FF"/>
        </a:accent1>
        <a:accent2>
          <a:srgbClr val="FFFFFF"/>
        </a:accent2>
        <a:accent3>
          <a:srgbClr val="AAAAFF"/>
        </a:accent3>
        <a:accent4>
          <a:srgbClr val="DADA00"/>
        </a:accent4>
        <a:accent5>
          <a:srgbClr val="CACAFF"/>
        </a:accent5>
        <a:accent6>
          <a:srgbClr val="E7E7E7"/>
        </a:accent6>
        <a:hlink>
          <a:srgbClr val="FF99FF"/>
        </a:hlink>
        <a:folHlink>
          <a:srgbClr val="A0A0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3579</TotalTime>
  <Words>597</Words>
  <Application>Microsoft Macintosh PowerPoint</Application>
  <PresentationFormat>Custom</PresentationFormat>
  <Paragraphs>112</Paragraphs>
  <Slides>28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1_Custom Design</vt:lpstr>
      <vt:lpstr>temp01</vt:lpstr>
      <vt:lpstr>Equation</vt:lpstr>
      <vt:lpstr>Review of the Myocardial Uncertainty Viewer (muView)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rosen</dc:creator>
  <cp:lastModifiedBy>Paul Rosen</cp:lastModifiedBy>
  <cp:revision>230</cp:revision>
  <dcterms:created xsi:type="dcterms:W3CDTF">2006-08-16T00:00:00Z</dcterms:created>
  <dcterms:modified xsi:type="dcterms:W3CDTF">2015-11-25T17:07:19Z</dcterms:modified>
</cp:coreProperties>
</file>